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5143500" type="screen16x9"/>
  <p:notesSz cx="7099300" cy="102346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ixuan" initials="Z" lastIdx="3" clrIdx="0">
    <p:extLst>
      <p:ext uri="{19B8F6BF-5375-455C-9EA6-DF929625EA0E}">
        <p15:presenceInfo xmlns:p15="http://schemas.microsoft.com/office/powerpoint/2012/main" userId="Zixuan" providerId="None"/>
      </p:ext>
    </p:extLst>
  </p:cmAuthor>
  <p:cmAuthor id="2" name="Gu, Jiaqi" initials="GJ" lastIdx="1" clrIdx="1">
    <p:extLst>
      <p:ext uri="{19B8F6BF-5375-455C-9EA6-DF929625EA0E}">
        <p15:presenceInfo xmlns:p15="http://schemas.microsoft.com/office/powerpoint/2012/main" userId="Gu, Jiaq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5042"/>
    <a:srgbClr val="FFA40B"/>
    <a:srgbClr val="FF9300"/>
    <a:srgbClr val="FFBB48"/>
    <a:srgbClr val="FFFF2D"/>
    <a:srgbClr val="4BFA4E"/>
    <a:srgbClr val="FFFF00"/>
    <a:srgbClr val="0BF90E"/>
    <a:srgbClr val="02FF02"/>
    <a:srgbClr val="E1C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20" autoAdjust="0"/>
    <p:restoredTop sz="65306" autoAdjust="0"/>
  </p:normalViewPr>
  <p:slideViewPr>
    <p:cSldViewPr snapToGrid="0">
      <p:cViewPr varScale="1">
        <p:scale>
          <a:sx n="108" d="100"/>
          <a:sy n="108" d="100"/>
        </p:scale>
        <p:origin x="1872" y="192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87" d="100"/>
        <a:sy n="87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651F87A-9FAF-4150-9CE7-58DEA09F6CD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27C25C-4C5D-4228-AA6B-87054C08EC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B5BAF-99EB-4FC6-A586-C481E8B4891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C32A76-0870-49AA-ACAD-A33B38FF7E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8BD9D1-B1FC-46D3-82DF-9338CFFC2A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C9EC1D-574C-4655-A885-29E161363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031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45384" cy="520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0929" tIns="50465" rIns="100929" bIns="50465" numCol="1" anchor="t" anchorCtr="0" compatLnSpc="1">
            <a:prstTxWarp prst="textNoShape">
              <a:avLst/>
            </a:prstTxWarp>
          </a:bodyPr>
          <a:lstStyle>
            <a:lvl1pPr algn="l" defTabSz="1009394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0036" y="0"/>
            <a:ext cx="3145384" cy="520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0929" tIns="50465" rIns="100929" bIns="50465" numCol="1" anchor="t" anchorCtr="0" compatLnSpc="1">
            <a:prstTxWarp prst="textNoShape">
              <a:avLst/>
            </a:prstTxWarp>
          </a:bodyPr>
          <a:lstStyle>
            <a:lvl1pPr algn="r" defTabSz="1009394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60338" y="779463"/>
            <a:ext cx="6935787" cy="3902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26364" y="4943176"/>
            <a:ext cx="5804335" cy="4681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0929" tIns="50465" rIns="100929" bIns="504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882798"/>
            <a:ext cx="3145384" cy="520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0929" tIns="50465" rIns="100929" bIns="50465" numCol="1" anchor="b" anchorCtr="0" compatLnSpc="1">
            <a:prstTxWarp prst="textNoShape">
              <a:avLst/>
            </a:prstTxWarp>
          </a:bodyPr>
          <a:lstStyle>
            <a:lvl1pPr algn="l" defTabSz="1009394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0036" y="9882798"/>
            <a:ext cx="3145384" cy="520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0929" tIns="50465" rIns="100929" bIns="50465" numCol="1" anchor="b" anchorCtr="0" compatLnSpc="1">
            <a:prstTxWarp prst="textNoShape">
              <a:avLst/>
            </a:prstTxWarp>
          </a:bodyPr>
          <a:lstStyle>
            <a:lvl1pPr algn="r" defTabSz="1009394">
              <a:defRPr sz="1300">
                <a:cs typeface="Arial" charset="0"/>
              </a:defRPr>
            </a:lvl1pPr>
          </a:lstStyle>
          <a:p>
            <a:pPr>
              <a:defRPr/>
            </a:pPr>
            <a:fld id="{854CD089-52E0-0F4C-BAA1-402AF4B2A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219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4CD089-52E0-0F4C-BAA1-402AF4B2A06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43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4CD089-52E0-0F4C-BAA1-402AF4B2A06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64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4CD089-52E0-0F4C-BAA1-402AF4B2A06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21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 t="-1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20549"/>
            <a:ext cx="6400800" cy="1314450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122238" algn="ctr">
              <a:buFont typeface="Wingdings" charset="0"/>
              <a:buNone/>
              <a:defRPr sz="2400"/>
            </a:lvl1pPr>
          </a:lstStyle>
          <a:p>
            <a:pPr lvl="0"/>
            <a:r>
              <a:rPr lang="en-US" altLang="zh-CN" noProof="0"/>
              <a:t>Click to edit Master subtitle style</a:t>
            </a:r>
            <a:endParaRPr lang="en-US" noProof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52500" y="1425179"/>
            <a:ext cx="7239000" cy="1102519"/>
          </a:xfr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pPr lvl="0"/>
            <a:r>
              <a:rPr lang="en-US" altLang="zh-CN" noProof="0" dirty="0"/>
              <a:t>Click to edit Master title style</a:t>
            </a:r>
            <a:endParaRPr lang="en-US" noProof="0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610350" y="4797028"/>
            <a:ext cx="2133600" cy="2714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DC3A9-F18E-429D-971F-313D1A202D03}" type="datetime1">
              <a:rPr lang="en-US" smtClean="0"/>
              <a:t>2/20/24</a:t>
            </a:fld>
            <a:endParaRPr lang="en-US" dirty="0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404813" y="4800600"/>
            <a:ext cx="2667000" cy="2714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681413" y="4800600"/>
            <a:ext cx="2133600" cy="271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6251F-0725-CD40-9953-E44E36B73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0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E52AE-9B5B-43B7-BAB7-7F57AD6E0C1C}" type="datetime1">
              <a:rPr lang="en-US" smtClean="0"/>
              <a:t>2/20/24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95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3376" y="76200"/>
            <a:ext cx="2093913" cy="4629150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1" y="76200"/>
            <a:ext cx="6130925" cy="4629150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7198C-E185-453A-860C-BD9EDD7A3E66}" type="datetime1">
              <a:rPr lang="en-US" smtClean="0"/>
              <a:t>2/20/24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6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869" y="76201"/>
            <a:ext cx="8904157" cy="536972"/>
          </a:xfrm>
        </p:spPr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96875" indent="-274638">
              <a:buClr>
                <a:srgbClr val="79217E"/>
              </a:buClr>
              <a:buFont typeface="Arial" panose="020B0604020202020204" pitchFamily="34" charset="0"/>
              <a:buChar char="•"/>
              <a:defRPr>
                <a:latin typeface="Helvetica Neue"/>
              </a:defRPr>
            </a:lvl1pPr>
            <a:lvl2pPr marL="573088" indent="0">
              <a:buClr>
                <a:srgbClr val="79217E"/>
              </a:buClr>
              <a:buFontTx/>
              <a:buNone/>
              <a:defRPr>
                <a:latin typeface="Helvetica Neue"/>
              </a:defRPr>
            </a:lvl2pPr>
            <a:lvl3pPr marL="1036637" indent="0">
              <a:buClr>
                <a:srgbClr val="79217E"/>
              </a:buClr>
              <a:buFontTx/>
              <a:buNone/>
              <a:defRPr>
                <a:latin typeface="Helvetica Neue"/>
              </a:defRPr>
            </a:lvl3pPr>
            <a:lvl4pPr marL="1431925" indent="0">
              <a:buClr>
                <a:srgbClr val="79217E"/>
              </a:buClr>
              <a:buFontTx/>
              <a:buNone/>
              <a:defRPr>
                <a:latin typeface="Helvetica Neue"/>
              </a:defRPr>
            </a:lvl4pPr>
            <a:lvl5pPr marL="1828800" indent="0">
              <a:buClr>
                <a:srgbClr val="79217E"/>
              </a:buClr>
              <a:buFontTx/>
              <a:buNone/>
              <a:defRPr>
                <a:latin typeface="Helvetica Neue"/>
              </a:defRPr>
            </a:lvl5pPr>
          </a:lstStyle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13438-0E19-4448-BB30-08FC56A4EBF3}" type="datetime1">
              <a:rPr lang="en-US" smtClean="0"/>
              <a:t>2/20/24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0CB1B42-14E2-480B-A081-DFED35425CA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596313" y="4816542"/>
            <a:ext cx="547687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776E2BD7-F5C0-CB49-80DC-EBF80BA2885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71987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Helvetica Neue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latin typeface="Helvetica Neue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dirty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1050D-3D88-4AFE-8C41-DDA353F01E31}" type="datetime1">
              <a:rPr lang="en-US" smtClean="0"/>
              <a:t>2/20/24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37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1" y="702469"/>
            <a:ext cx="4111625" cy="40028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4076" y="702469"/>
            <a:ext cx="4113213" cy="40028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F032B-C2FC-46CF-8FB5-F39890A16CB7}" type="datetime1">
              <a:rPr lang="en-US" smtClean="0"/>
              <a:t>2/20/24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94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0"/>
            <a:ext cx="8229600" cy="85725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88DAF-8661-47C8-A754-E535F24A8CD1}" type="datetime1">
              <a:rPr lang="en-US" smtClean="0"/>
              <a:t>2/20/24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69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FC61D-D098-4082-BF7B-C8A56FE0042A}" type="datetime1">
              <a:rPr lang="en-US" smtClean="0"/>
              <a:t>2/20/24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45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4368F-ADE9-4676-BB4A-CEC00474D0F7}" type="datetime1">
              <a:rPr lang="en-US" smtClean="0"/>
              <a:t>2/20/24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852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C8CF6-CAFF-460E-995C-CB6FD46A0738}" type="datetime1">
              <a:rPr lang="en-US" smtClean="0"/>
              <a:t>2/20/24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88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B7016-EDA4-4024-8CA0-7B8626144091}" type="datetime1">
              <a:rPr lang="en-US" smtClean="0"/>
              <a:t>2/20/24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702469"/>
            <a:ext cx="8377238" cy="400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FF99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62713" y="4814887"/>
            <a:ext cx="21336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cs typeface="Arial" charset="0"/>
              </a:defRPr>
            </a:lvl1pPr>
          </a:lstStyle>
          <a:p>
            <a:pPr>
              <a:defRPr/>
            </a:pPr>
            <a:fld id="{8CFEEB5A-E8DC-4F8B-91D1-39D21E9B4E35}" type="datetime1">
              <a:rPr lang="en-US" smtClean="0"/>
              <a:t>2/20/24</a:t>
            </a:fld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9100" y="4800600"/>
            <a:ext cx="26670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31801" y="76201"/>
            <a:ext cx="8272463" cy="536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9954064-85CB-4F29-8E02-989E5EAAE42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596313" y="4816542"/>
            <a:ext cx="547687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776E2BD7-F5C0-CB49-80DC-EBF80BA2885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+mn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Black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Black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Black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Black" charset="0"/>
          <a:ea typeface="ＭＳ Ｐゴシック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Black" charset="0"/>
          <a:ea typeface="ＭＳ Ｐゴシック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Black" charset="0"/>
          <a:ea typeface="ＭＳ Ｐゴシック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Black" charset="0"/>
          <a:ea typeface="ＭＳ Ｐゴシック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Black" charset="0"/>
          <a:ea typeface="ＭＳ Ｐゴシック" charset="0"/>
          <a:cs typeface="Arial" charset="0"/>
        </a:defRPr>
      </a:lvl9pPr>
    </p:titleStyle>
    <p:bodyStyle>
      <a:lvl1pPr marL="396875" indent="-274638" algn="l" rtl="0" eaLnBrk="1" fontAlgn="base" hangingPunct="1">
        <a:spcBef>
          <a:spcPct val="20000"/>
        </a:spcBef>
        <a:spcAft>
          <a:spcPct val="0"/>
        </a:spcAft>
        <a:buClr>
          <a:srgbClr val="7E2384"/>
        </a:buClr>
        <a:buSzPct val="90000"/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3088" indent="0" algn="l" rtl="0" eaLnBrk="1" fontAlgn="base" hangingPunct="1">
        <a:spcBef>
          <a:spcPct val="20000"/>
        </a:spcBef>
        <a:spcAft>
          <a:spcPct val="0"/>
        </a:spcAft>
        <a:buClr>
          <a:srgbClr val="7E2384"/>
        </a:buClr>
        <a:buFont typeface="Arial" panose="020B0604020202020204" pitchFamily="34" charset="0"/>
        <a:buNone/>
        <a:defRPr sz="2000">
          <a:solidFill>
            <a:schemeClr val="tx1"/>
          </a:solidFill>
          <a:latin typeface="+mn-lt"/>
          <a:ea typeface="Arial" charset="0"/>
          <a:cs typeface="+mn-cs"/>
        </a:defRPr>
      </a:lvl2pPr>
      <a:lvl3pPr marL="1036637" indent="0" algn="l" rtl="0" eaLnBrk="1" fontAlgn="base" hangingPunct="1">
        <a:spcBef>
          <a:spcPct val="20000"/>
        </a:spcBef>
        <a:spcAft>
          <a:spcPct val="0"/>
        </a:spcAft>
        <a:buClr>
          <a:srgbClr val="7E2384"/>
        </a:buClr>
        <a:buFont typeface="Arial" panose="020B0604020202020204" pitchFamily="34" charset="0"/>
        <a:buNone/>
        <a:defRPr sz="2000">
          <a:solidFill>
            <a:schemeClr val="tx1"/>
          </a:solidFill>
          <a:latin typeface="+mn-lt"/>
          <a:ea typeface="Arial" charset="0"/>
          <a:cs typeface="+mn-cs"/>
        </a:defRPr>
      </a:lvl3pPr>
      <a:lvl4pPr marL="1431925" indent="0" algn="l" rtl="0" eaLnBrk="1" fontAlgn="base" hangingPunct="1">
        <a:spcBef>
          <a:spcPct val="20000"/>
        </a:spcBef>
        <a:spcAft>
          <a:spcPct val="0"/>
        </a:spcAft>
        <a:buClr>
          <a:srgbClr val="7E2384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  <a:ea typeface="Arial" charset="0"/>
          <a:cs typeface="+mn-cs"/>
        </a:defRPr>
      </a:lvl4pPr>
      <a:lvl5pPr marL="1828800" indent="0" algn="l" rtl="0" eaLnBrk="1" fontAlgn="base" hangingPunct="1">
        <a:spcBef>
          <a:spcPct val="20000"/>
        </a:spcBef>
        <a:spcAft>
          <a:spcPct val="0"/>
        </a:spcAft>
        <a:buClr>
          <a:srgbClr val="7E2384"/>
        </a:buClr>
        <a:buFont typeface="Arial" panose="020B0604020202020204" pitchFamily="34" charset="0"/>
        <a:buNone/>
        <a:defRPr sz="16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Font typeface="Arial" charset="0"/>
        <a:buChar char="•"/>
        <a:defRPr sz="16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Font typeface="Arial" charset="0"/>
        <a:buChar char="•"/>
        <a:defRPr sz="16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Font typeface="Arial" charset="0"/>
        <a:buChar char="•"/>
        <a:defRPr sz="16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Font typeface="Arial" charset="0"/>
        <a:buChar char="•"/>
        <a:defRPr sz="16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eren.zhu@utexas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56855" y="1251569"/>
            <a:ext cx="9457709" cy="1102519"/>
          </a:xfrm>
        </p:spPr>
        <p:txBody>
          <a:bodyPr/>
          <a:lstStyle/>
          <a:p>
            <a:r>
              <a:rPr lang="en-US" dirty="0">
                <a:latin typeface="Helvetica Neue"/>
              </a:rPr>
              <a:t>Lecture 10.5: </a:t>
            </a:r>
            <a:br>
              <a:rPr lang="en-US" dirty="0">
                <a:latin typeface="Helvetica Neue"/>
              </a:rPr>
            </a:br>
            <a:r>
              <a:rPr lang="en-US" dirty="0">
                <a:latin typeface="Helvetica Neue"/>
              </a:rPr>
              <a:t>Summary for midterm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33451" y="3458606"/>
            <a:ext cx="5877098" cy="1102519"/>
          </a:xfrm>
        </p:spPr>
        <p:txBody>
          <a:bodyPr/>
          <a:lstStyle/>
          <a:p>
            <a:pPr>
              <a:defRPr/>
            </a:pPr>
            <a:endParaRPr lang="en-US" altLang="zh-CN" sz="1800" baseline="30000" dirty="0">
              <a:latin typeface="Helvetica Neue"/>
            </a:endParaRPr>
          </a:p>
          <a:p>
            <a:pPr>
              <a:defRPr/>
            </a:pPr>
            <a:r>
              <a:rPr lang="en-US" altLang="zh-CN" sz="1800" dirty="0">
                <a:latin typeface="Helvetica Neue"/>
              </a:rPr>
              <a:t>Keren Zhu</a:t>
            </a:r>
          </a:p>
          <a:p>
            <a:pPr>
              <a:defRPr/>
            </a:pPr>
            <a:r>
              <a:rPr lang="en-US" altLang="zh-CN" sz="1800" dirty="0">
                <a:latin typeface="Helvetica Neue"/>
                <a:hlinkClick r:id="rId3"/>
              </a:rPr>
              <a:t>kerenzhu@cse.cuhk.edu.hk</a:t>
            </a:r>
            <a:endParaRPr lang="en-US" altLang="zh-CN" sz="1800" dirty="0">
              <a:latin typeface="Helvetica Neue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66F791-C60A-473E-AE12-1EFEC5E89161}"/>
              </a:ext>
            </a:extLst>
          </p:cNvPr>
          <p:cNvSpPr txBox="1"/>
          <p:nvPr/>
        </p:nvSpPr>
        <p:spPr>
          <a:xfrm>
            <a:off x="2289748" y="2370758"/>
            <a:ext cx="457949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070"/>
    </mc:Choice>
    <mc:Fallback xmlns="">
      <p:transition spd="slow" advTm="4107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97225-B14D-4EDE-622A-F4FF0BF38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C8875-2ABF-A2AC-D07D-0DE61CD7C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properties/rules of red-black tree, which distinguish red-black tree from regular BST</a:t>
            </a:r>
          </a:p>
          <a:p>
            <a:pPr lvl="1"/>
            <a:r>
              <a:rPr lang="en-US" dirty="0"/>
              <a:t>Rule 1: Every node is either red or black</a:t>
            </a:r>
          </a:p>
          <a:p>
            <a:pPr lvl="1"/>
            <a:r>
              <a:rPr lang="en-US" dirty="0"/>
              <a:t>Rule 2: The root is black</a:t>
            </a:r>
          </a:p>
          <a:p>
            <a:pPr lvl="1"/>
            <a:r>
              <a:rPr lang="en-US" dirty="0"/>
              <a:t>Rule 3: Every leaf (NIL) is black</a:t>
            </a:r>
          </a:p>
          <a:p>
            <a:pPr lvl="1"/>
            <a:r>
              <a:rPr lang="en-US" dirty="0"/>
              <a:t>Rule 4: If a node is red, then both its children are black</a:t>
            </a:r>
          </a:p>
          <a:p>
            <a:pPr lvl="1"/>
            <a:r>
              <a:rPr lang="en-US" dirty="0"/>
              <a:t>Rule 5: For each node, all simple path from the node to descendant leaves contains the same number of black nodes</a:t>
            </a:r>
          </a:p>
          <a:p>
            <a:r>
              <a:rPr lang="en-US" dirty="0"/>
              <a:t>You shall understand by concept why these rules make RBT efficient</a:t>
            </a:r>
          </a:p>
        </p:txBody>
      </p:sp>
    </p:spTree>
    <p:extLst>
      <p:ext uri="{BB962C8B-B14F-4D97-AF65-F5344CB8AC3E}">
        <p14:creationId xmlns:p14="http://schemas.microsoft.com/office/powerpoint/2010/main" val="3326486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24498-1A6B-2136-C764-5B20595BE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5EABB-1FF9-3551-C62B-50304CF43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Inorder</a:t>
            </a:r>
            <a:r>
              <a:rPr lang="en-US" dirty="0"/>
              <a:t> tree walk, maximum, minimum, search, successor are basically the same as binary search tree</a:t>
            </a:r>
          </a:p>
          <a:p>
            <a:r>
              <a:rPr lang="en-US" dirty="0"/>
              <a:t>Insertion and deletion</a:t>
            </a:r>
          </a:p>
          <a:p>
            <a:pPr lvl="1"/>
            <a:r>
              <a:rPr lang="en-US" dirty="0"/>
              <a:t>You shall know the overall strategy</a:t>
            </a:r>
          </a:p>
          <a:p>
            <a:pPr lvl="1"/>
            <a:r>
              <a:rPr lang="en-US" dirty="0"/>
              <a:t>Don’t need to memorize every details but shall feel comfortable and confident in applying them in real cases</a:t>
            </a:r>
          </a:p>
          <a:p>
            <a:pPr lvl="1"/>
            <a:r>
              <a:rPr lang="en-US" dirty="0"/>
              <a:t>Time complexity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124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EB82-555D-3C2B-EED4-0711C9AAF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2537F-E6F1-3E2F-1A4E-1D4517D12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priority queue ADT</a:t>
            </a:r>
          </a:p>
          <a:p>
            <a:r>
              <a:rPr lang="en-US" dirty="0"/>
              <a:t>The binary heap data structure</a:t>
            </a:r>
          </a:p>
          <a:p>
            <a:pPr lvl="1"/>
            <a:r>
              <a:rPr lang="en-US" dirty="0"/>
              <a:t>Two properties</a:t>
            </a:r>
          </a:p>
          <a:p>
            <a:pPr lvl="1"/>
            <a:r>
              <a:rPr lang="en-US" dirty="0"/>
              <a:t>Peek, insert and deletion</a:t>
            </a:r>
          </a:p>
          <a:p>
            <a:r>
              <a:rPr lang="en-US" dirty="0"/>
              <a:t>You shall know the complexity and understand when to use heap</a:t>
            </a:r>
          </a:p>
          <a:p>
            <a:r>
              <a:rPr lang="en-US" dirty="0"/>
              <a:t>The detailed operation procedure will not be asked in the exam</a:t>
            </a:r>
          </a:p>
        </p:txBody>
      </p:sp>
    </p:spTree>
    <p:extLst>
      <p:ext uri="{BB962C8B-B14F-4D97-AF65-F5344CB8AC3E}">
        <p14:creationId xmlns:p14="http://schemas.microsoft.com/office/powerpoint/2010/main" val="1812669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74B9C-C9FF-4DF4-8E75-6469039F4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A45BB-89D4-44F2-E653-CD554FD43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give examples of stack and queue</a:t>
            </a:r>
          </a:p>
          <a:p>
            <a:r>
              <a:rPr lang="en-US" dirty="0"/>
              <a:t>We learned that there are tradeoff between linked list and circular array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886261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48733-6401-28E1-C39A-698B991E1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CDC58-C05A-9D48-1E0B-2E467EF6C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reviewed power of 2</a:t>
            </a:r>
          </a:p>
          <a:p>
            <a:r>
              <a:rPr lang="en-US" dirty="0"/>
              <a:t>Exponent properties</a:t>
            </a:r>
          </a:p>
          <a:p>
            <a:r>
              <a:rPr lang="en-US" dirty="0"/>
              <a:t>Logarithmic properties</a:t>
            </a:r>
          </a:p>
          <a:p>
            <a:r>
              <a:rPr lang="en-US" dirty="0"/>
              <a:t>Limit calculation</a:t>
            </a:r>
          </a:p>
          <a:p>
            <a:r>
              <a:rPr lang="en-US" dirty="0"/>
              <a:t>How to prove something</a:t>
            </a:r>
          </a:p>
        </p:txBody>
      </p:sp>
    </p:spTree>
    <p:extLst>
      <p:ext uri="{BB962C8B-B14F-4D97-AF65-F5344CB8AC3E}">
        <p14:creationId xmlns:p14="http://schemas.microsoft.com/office/powerpoint/2010/main" val="2697930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B181E-9403-3192-FC08-D105EDA1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DBB88-3E2E-59C1-EFCE-09B135336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elvetica Neue"/>
              </a:rPr>
              <a:t>RAM Model – the convention of computation model we use in doing </a:t>
            </a:r>
            <a:r>
              <a:rPr lang="en-US" dirty="0"/>
              <a:t>algorithm analysis</a:t>
            </a:r>
          </a:p>
          <a:p>
            <a:r>
              <a:rPr lang="en-US" dirty="0"/>
              <a:t>The technique to analyze the worst-case running time for an algorithm</a:t>
            </a:r>
          </a:p>
          <a:p>
            <a:pPr lvl="1"/>
            <a:r>
              <a:rPr lang="en-US" dirty="0"/>
              <a:t>With examples of insertion sorting and binary search</a:t>
            </a:r>
          </a:p>
          <a:p>
            <a:r>
              <a:rPr lang="en-US" dirty="0"/>
              <a:t>Binary search is the first O(log n) algorithm we learned in this class</a:t>
            </a:r>
          </a:p>
        </p:txBody>
      </p:sp>
    </p:spTree>
    <p:extLst>
      <p:ext uri="{BB962C8B-B14F-4D97-AF65-F5344CB8AC3E}">
        <p14:creationId xmlns:p14="http://schemas.microsoft.com/office/powerpoint/2010/main" val="4080545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CF0E4-C0DF-AD0C-4A27-B1B490CC4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C37D-85CB-738C-AFBF-429550CE2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learned what is asymptotic analysis</a:t>
            </a:r>
          </a:p>
          <a:p>
            <a:r>
              <a:rPr lang="en-US" dirty="0"/>
              <a:t>Big-O and big-Theta notations</a:t>
            </a:r>
          </a:p>
          <a:p>
            <a:r>
              <a:rPr lang="en-US" dirty="0"/>
              <a:t>The formal definitions of the notations</a:t>
            </a:r>
          </a:p>
          <a:p>
            <a:r>
              <a:rPr lang="en-US" dirty="0"/>
              <a:t>The easy limit trick to find relations (if limit exists)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24564A58-F4FC-0363-442C-478226AA2D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885429"/>
              </p:ext>
            </p:extLst>
          </p:nvPr>
        </p:nvGraphicFramePr>
        <p:xfrm>
          <a:off x="1557338" y="3427412"/>
          <a:ext cx="22447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39600" imgH="203040" progId="Equation.3">
                  <p:embed/>
                </p:oleObj>
              </mc:Choice>
              <mc:Fallback>
                <p:oleObj name="Equation" r:id="rId3" imgW="939600" imgH="203040" progId="Equation.3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7BB3C984-9E4F-5E01-9089-4362F82F6F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338" y="3427412"/>
                        <a:ext cx="2244725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A6F2045F-B65B-DB11-8886-FAF38A0A05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674841"/>
              </p:ext>
            </p:extLst>
          </p:nvPr>
        </p:nvGraphicFramePr>
        <p:xfrm>
          <a:off x="4572000" y="3303587"/>
          <a:ext cx="207962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91880" imgH="419040" progId="Equation.3">
                  <p:embed/>
                </p:oleObj>
              </mc:Choice>
              <mc:Fallback>
                <p:oleObj name="Equation" r:id="rId5" imgW="1091880" imgH="419040" progId="Equation.3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F0389780-CCBA-E23A-9B78-233335B088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303587"/>
                        <a:ext cx="2079625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CBEC07B4-F821-A207-23C1-67128B14D5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630280"/>
              </p:ext>
            </p:extLst>
          </p:nvPr>
        </p:nvGraphicFramePr>
        <p:xfrm>
          <a:off x="5005388" y="4164012"/>
          <a:ext cx="157162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25480" imgH="419040" progId="Equation.3">
                  <p:embed/>
                </p:oleObj>
              </mc:Choice>
              <mc:Fallback>
                <p:oleObj name="Equation" r:id="rId7" imgW="825480" imgH="419040" progId="Equation.3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99ABA660-34DF-6331-1C5C-507B3E174A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4164012"/>
                        <a:ext cx="1571625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5E097942-AC40-56AA-100E-AA0BBF4454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270333"/>
              </p:ext>
            </p:extLst>
          </p:nvPr>
        </p:nvGraphicFramePr>
        <p:xfrm>
          <a:off x="1557338" y="2571750"/>
          <a:ext cx="22447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39600" imgH="203040" progId="Equation.3">
                  <p:embed/>
                </p:oleObj>
              </mc:Choice>
              <mc:Fallback>
                <p:oleObj name="Equation" r:id="rId9" imgW="939600" imgH="203040" progId="Equation.3">
                  <p:embed/>
                  <p:pic>
                    <p:nvPicPr>
                      <p:cNvPr id="11" name="Object 9">
                        <a:extLst>
                          <a:ext uri="{FF2B5EF4-FFF2-40B4-BE49-F238E27FC236}">
                            <a16:creationId xmlns:a16="http://schemas.microsoft.com/office/drawing/2014/main" id="{D6015188-963E-1BB1-5F91-E2558D79AF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338" y="2571750"/>
                        <a:ext cx="22447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>
            <a:extLst>
              <a:ext uri="{FF2B5EF4-FFF2-40B4-BE49-F238E27FC236}">
                <a16:creationId xmlns:a16="http://schemas.microsoft.com/office/drawing/2014/main" id="{213C4CA1-CC4A-B7AB-C541-0CA7C97C36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722345"/>
              </p:ext>
            </p:extLst>
          </p:nvPr>
        </p:nvGraphicFramePr>
        <p:xfrm>
          <a:off x="1557338" y="4284662"/>
          <a:ext cx="22447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39600" imgH="203040" progId="Equation.3">
                  <p:embed/>
                </p:oleObj>
              </mc:Choice>
              <mc:Fallback>
                <p:oleObj name="Equation" r:id="rId11" imgW="939600" imgH="203040" progId="Equation.3">
                  <p:embed/>
                  <p:pic>
                    <p:nvPicPr>
                      <p:cNvPr id="12" name="Object 10">
                        <a:extLst>
                          <a:ext uri="{FF2B5EF4-FFF2-40B4-BE49-F238E27FC236}">
                            <a16:creationId xmlns:a16="http://schemas.microsoft.com/office/drawing/2014/main" id="{B54F156C-2D3B-2389-61D2-CC6A9AF7D5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338" y="4284662"/>
                        <a:ext cx="2244725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78C13394-41A1-DA52-B88C-833AA466DB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143059"/>
              </p:ext>
            </p:extLst>
          </p:nvPr>
        </p:nvGraphicFramePr>
        <p:xfrm>
          <a:off x="4790281" y="2416174"/>
          <a:ext cx="1643062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63280" imgH="419040" progId="Equation.3">
                  <p:embed/>
                </p:oleObj>
              </mc:Choice>
              <mc:Fallback>
                <p:oleObj name="Equation" r:id="rId13" imgW="863280" imgH="419040" progId="Equation.3">
                  <p:embed/>
                  <p:pic>
                    <p:nvPicPr>
                      <p:cNvPr id="13" name="Object 11">
                        <a:extLst>
                          <a:ext uri="{FF2B5EF4-FFF2-40B4-BE49-F238E27FC236}">
                            <a16:creationId xmlns:a16="http://schemas.microsoft.com/office/drawing/2014/main" id="{D5CD22CB-4B99-A2CA-3DA9-06F8BAAD51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0281" y="2416174"/>
                        <a:ext cx="1643062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273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DB014-CD61-D8D6-DD8E-9E06C9DFB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1F335-FF6C-7E97-59A0-7A47CB472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list, queue, stack ADT</a:t>
            </a:r>
          </a:p>
          <a:p>
            <a:pPr lvl="1"/>
            <a:r>
              <a:rPr lang="en-US" dirty="0"/>
              <a:t>You shall feel comfortable in using them for algorithm design</a:t>
            </a:r>
          </a:p>
          <a:p>
            <a:r>
              <a:rPr lang="en-US" dirty="0"/>
              <a:t>Doubly linked list and Singly linked list</a:t>
            </a:r>
          </a:p>
          <a:p>
            <a:r>
              <a:rPr lang="en-US" dirty="0"/>
              <a:t>How to do search, insert, delete, prepend, append and traverse in the linked lists</a:t>
            </a:r>
          </a:p>
          <a:p>
            <a:pPr lvl="1"/>
            <a:r>
              <a:rPr lang="en-US" dirty="0"/>
              <a:t>You shall know the worst-case time complexity of those operations</a:t>
            </a:r>
          </a:p>
          <a:p>
            <a:pPr lvl="1"/>
            <a:r>
              <a:rPr lang="en-US" dirty="0"/>
              <a:t>You shall feel comfortable in understanding and using them</a:t>
            </a:r>
          </a:p>
          <a:p>
            <a:r>
              <a:rPr lang="en-US" dirty="0"/>
              <a:t>How to use linked lists to implement other ADTs</a:t>
            </a:r>
          </a:p>
          <a:p>
            <a:pPr lvl="1"/>
            <a:r>
              <a:rPr lang="en-US" dirty="0"/>
              <a:t>Examples include queue and stack</a:t>
            </a:r>
          </a:p>
        </p:txBody>
      </p:sp>
    </p:spTree>
    <p:extLst>
      <p:ext uri="{BB962C8B-B14F-4D97-AF65-F5344CB8AC3E}">
        <p14:creationId xmlns:p14="http://schemas.microsoft.com/office/powerpoint/2010/main" val="374406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3FCC0-5034-519E-3487-A7B925214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91107-9246-9F9A-901E-D2532401C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learned what dynamic array is and why it is efficient</a:t>
            </a:r>
          </a:p>
          <a:p>
            <a:r>
              <a:rPr lang="en-US" dirty="0"/>
              <a:t>Amortized analysis</a:t>
            </a:r>
          </a:p>
          <a:p>
            <a:pPr lvl="1"/>
            <a:r>
              <a:rPr lang="en-US" dirty="0"/>
              <a:t>Exam won’t ask you to do one</a:t>
            </a:r>
          </a:p>
        </p:txBody>
      </p:sp>
    </p:spTree>
    <p:extLst>
      <p:ext uri="{BB962C8B-B14F-4D97-AF65-F5344CB8AC3E}">
        <p14:creationId xmlns:p14="http://schemas.microsoft.com/office/powerpoint/2010/main" val="2427825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28020-332E-967F-B29E-B5320C58F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59F33-6835-DFCB-BFE5-FB6AC37A5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concept and terminologies for tree structure</a:t>
            </a:r>
          </a:p>
          <a:p>
            <a:r>
              <a:rPr lang="en-US" dirty="0"/>
              <a:t>How to do tree traversal</a:t>
            </a:r>
          </a:p>
          <a:p>
            <a:pPr lvl="1"/>
            <a:r>
              <a:rPr lang="en-US" dirty="0"/>
              <a:t>BFS and DFS</a:t>
            </a:r>
          </a:p>
          <a:p>
            <a:pPr lvl="1"/>
            <a:r>
              <a:rPr lang="en-US" dirty="0"/>
              <a:t>BFS is usually implemented with a queue</a:t>
            </a:r>
          </a:p>
          <a:p>
            <a:pPr lvl="1"/>
            <a:r>
              <a:rPr lang="en-US" dirty="0"/>
              <a:t>DFS is usually implemented with recursion or stack</a:t>
            </a:r>
          </a:p>
          <a:p>
            <a:pPr lvl="1"/>
            <a:r>
              <a:rPr lang="en-US" dirty="0"/>
              <a:t>BFS and DFS are often part of other algorithms</a:t>
            </a:r>
          </a:p>
        </p:txBody>
      </p:sp>
    </p:spTree>
    <p:extLst>
      <p:ext uri="{BB962C8B-B14F-4D97-AF65-F5344CB8AC3E}">
        <p14:creationId xmlns:p14="http://schemas.microsoft.com/office/powerpoint/2010/main" val="663104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2428E-5440-1F3D-B800-FC1044282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905BE-6137-2FDD-57C5-E8D916415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properties of a binary search tree</a:t>
            </a:r>
          </a:p>
          <a:p>
            <a:pPr lvl="1"/>
            <a:r>
              <a:rPr lang="en-US" dirty="0"/>
              <a:t>You shall know what distinguish BST with general tree</a:t>
            </a:r>
          </a:p>
          <a:p>
            <a:r>
              <a:rPr lang="en-US" dirty="0"/>
              <a:t>How to do </a:t>
            </a:r>
            <a:r>
              <a:rPr lang="en-US" dirty="0" err="1"/>
              <a:t>inorder</a:t>
            </a:r>
            <a:r>
              <a:rPr lang="en-US" dirty="0"/>
              <a:t> tree walk, maximum, minimum, search, successor, insertion and deletion</a:t>
            </a:r>
          </a:p>
          <a:p>
            <a:pPr lvl="1"/>
            <a:r>
              <a:rPr lang="en-US" dirty="0"/>
              <a:t>You shall understand and can tell the basic strategy</a:t>
            </a:r>
          </a:p>
          <a:p>
            <a:pPr lvl="1"/>
            <a:r>
              <a:rPr lang="en-US" dirty="0"/>
              <a:t>You shall be able to write the pseudocode given enough time (by designing the algorithm rather than memorize the codes)</a:t>
            </a:r>
          </a:p>
          <a:p>
            <a:pPr lvl="1"/>
            <a:r>
              <a:rPr lang="en-US" dirty="0"/>
              <a:t>You shall know the time complexity</a:t>
            </a:r>
          </a:p>
          <a:p>
            <a:r>
              <a:rPr lang="en-US" dirty="0"/>
              <a:t>You shall know when BST (and red-black tree) can be useful and what is </a:t>
            </a:r>
            <a:r>
              <a:rPr lang="en-US"/>
              <a:t>its capability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489611"/>
      </p:ext>
    </p:extLst>
  </p:cSld>
  <p:clrMapOvr>
    <a:masterClrMapping/>
  </p:clrMapOvr>
</p:sld>
</file>

<file path=ppt/theme/theme1.xml><?xml version="1.0" encoding="utf-8"?>
<a:theme xmlns:a="http://schemas.openxmlformats.org/drawingml/2006/main" name="Layer Assignment for Timing Closure">
  <a:themeElements>
    <a:clrScheme name="taoluo_techon07_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aoluo_techon07_3">
      <a:majorFont>
        <a:latin typeface="Arial Black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taoluo_techon07_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oluo_techon07_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oluo_techon07_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oluo_techon07_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oluo_techon07_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oluo_techon07_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oluo_techon07_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oluo_techon07_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oluo_techon07_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oluo_techon07_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oluo_techon07_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oluo_techon07_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BEDC55160503409C50603A19DB53A2" ma:contentTypeVersion="5" ma:contentTypeDescription="Create a new document." ma:contentTypeScope="" ma:versionID="486b336d45ae7b47c94f035b1e26bf2f">
  <xsd:schema xmlns:xsd="http://www.w3.org/2001/XMLSchema" xmlns:xs="http://www.w3.org/2001/XMLSchema" xmlns:p="http://schemas.microsoft.com/office/2006/metadata/properties" xmlns:ns3="4a08b04d-8ebe-4265-937d-4e4b30a5ac14" xmlns:ns4="5437038a-0621-43b5-84c8-213086020dec" targetNamespace="http://schemas.microsoft.com/office/2006/metadata/properties" ma:root="true" ma:fieldsID="b5812251669c3340a299489283790a3a" ns3:_="" ns4:_="">
    <xsd:import namespace="4a08b04d-8ebe-4265-937d-4e4b30a5ac14"/>
    <xsd:import namespace="5437038a-0621-43b5-84c8-213086020de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08b04d-8ebe-4265-937d-4e4b30a5ac1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37038a-0621-43b5-84c8-213086020d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A2AD2F-9A6A-4F3D-AF77-E4FC359103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C44C86-5F96-43D9-ACFF-5531A5E75AF0}">
  <ds:schemaRefs>
    <ds:schemaRef ds:uri="4a08b04d-8ebe-4265-937d-4e4b30a5ac14"/>
    <ds:schemaRef ds:uri="5437038a-0621-43b5-84c8-213086020d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0A26FB8-3C06-48DA-8651-1C0F34E6842C}">
  <ds:schemaRefs>
    <ds:schemaRef ds:uri="http://purl.org/dc/dcmitype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elements/1.1/"/>
    <ds:schemaRef ds:uri="5437038a-0621-43b5-84c8-213086020dec"/>
    <ds:schemaRef ds:uri="4a08b04d-8ebe-4265-937d-4e4b30a5ac1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Layer Assignment for Timing Closure.pot</Template>
  <TotalTime>44099</TotalTime>
  <Words>556</Words>
  <Application>Microsoft Macintosh PowerPoint</Application>
  <PresentationFormat>On-screen Show (16:9)</PresentationFormat>
  <Paragraphs>76</Paragraphs>
  <Slides>12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Helvetica Neue</vt:lpstr>
      <vt:lpstr>Wingdings</vt:lpstr>
      <vt:lpstr>Layer Assignment for Timing Closure</vt:lpstr>
      <vt:lpstr>Equation</vt:lpstr>
      <vt:lpstr>Lecture 10.5:  Summary for midterm</vt:lpstr>
      <vt:lpstr>Lecture 1</vt:lpstr>
      <vt:lpstr>Lecture 2</vt:lpstr>
      <vt:lpstr>Lecture 3 </vt:lpstr>
      <vt:lpstr>Lecture 4</vt:lpstr>
      <vt:lpstr>Lecture 5</vt:lpstr>
      <vt:lpstr>Lecture 6</vt:lpstr>
      <vt:lpstr>Lecture 7</vt:lpstr>
      <vt:lpstr>Lecture 8</vt:lpstr>
      <vt:lpstr>Lecture 9</vt:lpstr>
      <vt:lpstr>Lecture 9</vt:lpstr>
      <vt:lpstr>Lecture 10</vt:lpstr>
    </vt:vector>
  </TitlesOfParts>
  <Company>Computer Engineering Research Center at UT Austin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tluo</dc:creator>
  <cp:lastModifiedBy>Zhu, Keren</cp:lastModifiedBy>
  <cp:revision>1175</cp:revision>
  <cp:lastPrinted>2022-09-13T23:51:23Z</cp:lastPrinted>
  <dcterms:created xsi:type="dcterms:W3CDTF">2007-09-23T17:35:11Z</dcterms:created>
  <dcterms:modified xsi:type="dcterms:W3CDTF">2024-02-20T02:33:32Z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0x010100DDBEDC55160503409C50603A19DB53A2</vt:lpwstr>
  </property>
</Properties>
</file>